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6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B085-F073-4B1C-91F6-045F11CC8C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00CB-5546-416E-B1E2-C64960EF4E1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86446" y="273050"/>
            <a:ext cx="3071834" cy="2012942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2800" dirty="0" smtClean="0"/>
              <a:t>Enteric &amp; </a:t>
            </a:r>
            <a:r>
              <a:rPr lang="en-US" sz="2800" dirty="0" err="1" smtClean="0"/>
              <a:t>enterotoxemic</a:t>
            </a:r>
            <a:r>
              <a:rPr lang="en-US" sz="2800" dirty="0" smtClean="0"/>
              <a:t> clostridia</a:t>
            </a:r>
            <a:endParaRPr lang="ar-IQ" sz="2800" dirty="0"/>
          </a:p>
        </p:txBody>
      </p:sp>
      <p:pic>
        <p:nvPicPr>
          <p:cNvPr id="7" name="Content Placeholder 6" descr="756148-780913-782709-170530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00750" y="2786058"/>
            <a:ext cx="2857530" cy="307183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5572164" cy="628654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000" b="1" dirty="0" smtClean="0"/>
              <a:t>The Enteric &amp; </a:t>
            </a:r>
            <a:r>
              <a:rPr lang="en-US" sz="2000" b="1" dirty="0" err="1" smtClean="0"/>
              <a:t>enterotoxemic</a:t>
            </a:r>
            <a:r>
              <a:rPr lang="en-US" sz="2000" b="1" dirty="0" smtClean="0"/>
              <a:t> clostridia include:</a:t>
            </a:r>
            <a:endParaRPr lang="en-US" sz="2000" b="1" i="1" dirty="0" smtClean="0"/>
          </a:p>
          <a:p>
            <a:pPr algn="l" rtl="0"/>
            <a:r>
              <a:rPr lang="en-US" sz="2000" b="1" i="1" dirty="0" smtClean="0"/>
              <a:t> Cl. </a:t>
            </a:r>
            <a:r>
              <a:rPr lang="en-US" sz="2000" b="1" i="1" dirty="0" err="1" smtClean="0"/>
              <a:t>Perfringens</a:t>
            </a:r>
            <a:endParaRPr lang="en-US" sz="2000" b="1" i="1" dirty="0" smtClean="0"/>
          </a:p>
          <a:p>
            <a:pPr algn="l" rtl="0"/>
            <a:r>
              <a:rPr lang="en-US" sz="2000" b="1" i="1" dirty="0" smtClean="0"/>
              <a:t> Cl. </a:t>
            </a:r>
            <a:r>
              <a:rPr lang="en-US" sz="2000" b="1" i="1" dirty="0" err="1" smtClean="0"/>
              <a:t>Difficile</a:t>
            </a:r>
            <a:endParaRPr lang="en-US" sz="2000" b="1" i="1" dirty="0" smtClean="0"/>
          </a:p>
          <a:p>
            <a:pPr algn="l" rtl="0"/>
            <a:r>
              <a:rPr lang="en-US" sz="2000" b="1" i="1" dirty="0" smtClean="0"/>
              <a:t>Cl. </a:t>
            </a:r>
            <a:r>
              <a:rPr lang="en-US" sz="2000" b="1" i="1" dirty="0" err="1" smtClean="0"/>
              <a:t>Sordellii</a:t>
            </a:r>
            <a:endParaRPr lang="en-US" sz="2000" b="1" i="1" dirty="0" smtClean="0"/>
          </a:p>
          <a:p>
            <a:pPr algn="l" rtl="0"/>
            <a:r>
              <a:rPr lang="en-US" sz="2000" b="1" i="1" dirty="0" smtClean="0"/>
              <a:t>Cl. </a:t>
            </a:r>
            <a:r>
              <a:rPr lang="en-US" sz="2000" b="1" i="1" dirty="0" err="1" smtClean="0"/>
              <a:t>Colinum</a:t>
            </a:r>
            <a:endParaRPr lang="en-US" sz="2000" b="1" i="1" dirty="0" smtClean="0"/>
          </a:p>
          <a:p>
            <a:pPr algn="l" rtl="0"/>
            <a:r>
              <a:rPr lang="en-US" sz="2000" b="1" i="1" dirty="0" smtClean="0"/>
              <a:t>Cl. </a:t>
            </a:r>
            <a:r>
              <a:rPr lang="en-US" sz="2000" b="1" i="1" dirty="0" err="1" smtClean="0"/>
              <a:t>Spiroforme</a:t>
            </a:r>
            <a:endParaRPr lang="en-US" sz="2000" b="1" i="1" dirty="0" smtClean="0"/>
          </a:p>
          <a:p>
            <a:pPr algn="l" rtl="0"/>
            <a:r>
              <a:rPr lang="en-US" sz="2000" b="1" i="1" dirty="0" smtClean="0"/>
              <a:t>cl. </a:t>
            </a:r>
            <a:r>
              <a:rPr lang="en-US" sz="2000" b="1" i="1" dirty="0" err="1" smtClean="0"/>
              <a:t>pilliform</a:t>
            </a:r>
            <a:endParaRPr lang="en-US" sz="2000" b="1" i="1" dirty="0" smtClean="0"/>
          </a:p>
          <a:p>
            <a:pPr algn="ctr" rtl="0"/>
            <a:r>
              <a:rPr lang="en-US" sz="2000" b="1" i="1" dirty="0" smtClean="0"/>
              <a:t>Clostridium </a:t>
            </a:r>
            <a:r>
              <a:rPr lang="en-US" sz="2000" b="1" i="1" dirty="0" err="1" smtClean="0"/>
              <a:t>perfringens</a:t>
            </a:r>
            <a:endParaRPr lang="en-US" sz="2000" b="1" i="1" dirty="0" smtClean="0"/>
          </a:p>
          <a:p>
            <a:pPr algn="just" rtl="0"/>
            <a:r>
              <a:rPr lang="en-US" sz="2000" b="1" dirty="0" smtClean="0"/>
              <a:t>Is broadly distributed in the environment &amp; in the intestinal tract of humans &amp; domestic &amp; wild animals. Infecting organism may be  originated from exogenous or endogenous ( through contamination of traumatic or surgical wounds or multiplication of organism in the gut under appropriate conditions) sources. It is the most commonly found in human anaerobic infections &amp; the most </a:t>
            </a:r>
            <a:r>
              <a:rPr lang="en-US" sz="2000" b="1" smtClean="0"/>
              <a:t>important cause </a:t>
            </a:r>
            <a:r>
              <a:rPr lang="en-US" sz="2000" b="1" dirty="0" smtClean="0"/>
              <a:t>of </a:t>
            </a:r>
            <a:r>
              <a:rPr lang="en-US" sz="2000" b="1" dirty="0" err="1" smtClean="0"/>
              <a:t>clostridial</a:t>
            </a:r>
            <a:r>
              <a:rPr lang="en-US" sz="2000" b="1" dirty="0" smtClean="0"/>
              <a:t> disease in domestic animals. Classification of </a:t>
            </a:r>
            <a:r>
              <a:rPr lang="en-US" sz="2000" b="1" i="1" dirty="0" err="1" smtClean="0"/>
              <a:t>Cl.perfringens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based on the type of toxin produced into type A,B,C,D, &amp; E..</a:t>
            </a:r>
            <a:endParaRPr lang="ar-IQ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i="1" dirty="0" smtClean="0"/>
              <a:t>Cl.difficile</a:t>
            </a:r>
            <a:endParaRPr lang="ar-IQ" sz="3600" i="1" dirty="0"/>
          </a:p>
        </p:txBody>
      </p:sp>
      <p:pic>
        <p:nvPicPr>
          <p:cNvPr id="17" name="Content Placeholder 16" descr="c diff han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071679"/>
            <a:ext cx="3638578" cy="3929090"/>
          </a:xfrm>
        </p:spPr>
      </p:pic>
      <p:pic>
        <p:nvPicPr>
          <p:cNvPr id="20" name="Content Placeholder 19" descr="exh560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00240"/>
            <a:ext cx="4038600" cy="400052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86446" y="273050"/>
            <a:ext cx="3000396" cy="1162050"/>
          </a:xfrm>
        </p:spPr>
        <p:txBody>
          <a:bodyPr anchor="ctr">
            <a:normAutofit fontScale="90000"/>
          </a:bodyPr>
          <a:lstStyle/>
          <a:p>
            <a:pPr algn="ctr" rtl="0"/>
            <a:r>
              <a:rPr lang="en-US" sz="3600" i="1" dirty="0" smtClean="0"/>
              <a:t>Cl. </a:t>
            </a:r>
            <a:r>
              <a:rPr lang="en-US" sz="3600" i="1" dirty="0" err="1" smtClean="0"/>
              <a:t>Sordellii</a:t>
            </a:r>
            <a:r>
              <a:rPr lang="en-US" sz="3600" i="1" dirty="0" smtClean="0"/>
              <a:t> &amp;</a:t>
            </a:r>
            <a:br>
              <a:rPr lang="en-US" sz="3600" i="1" dirty="0" smtClean="0"/>
            </a:br>
            <a:r>
              <a:rPr lang="en-US" sz="3600" i="1" dirty="0" smtClean="0"/>
              <a:t>Cl. </a:t>
            </a:r>
            <a:r>
              <a:rPr lang="en-US" sz="3600" i="1" dirty="0" err="1" smtClean="0"/>
              <a:t>piliform</a:t>
            </a:r>
            <a:endParaRPr lang="ar-IQ" sz="3600" i="1" dirty="0"/>
          </a:p>
        </p:txBody>
      </p:sp>
      <p:pic>
        <p:nvPicPr>
          <p:cNvPr id="8" name="Content Placeholder 7" descr="sic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86446" y="2071678"/>
            <a:ext cx="3000396" cy="407196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85720" y="357166"/>
            <a:ext cx="5143536" cy="6215106"/>
          </a:xfrm>
        </p:spPr>
        <p:txBody>
          <a:bodyPr>
            <a:normAutofit/>
          </a:bodyPr>
          <a:lstStyle/>
          <a:p>
            <a:pPr algn="just" rtl="0"/>
            <a:r>
              <a:rPr lang="en-US" sz="2000" i="1" dirty="0" smtClean="0"/>
              <a:t>	</a:t>
            </a:r>
            <a:r>
              <a:rPr lang="en-US" sz="1800" b="1" i="1" dirty="0" smtClean="0"/>
              <a:t>Cl. </a:t>
            </a:r>
            <a:r>
              <a:rPr lang="en-US" sz="1800" b="1" i="1" dirty="0" err="1" smtClean="0"/>
              <a:t>Sordellii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a common inhabitant of soil &amp; of the intestine of domestic animals. Isolates have been obtained from </a:t>
            </a:r>
            <a:r>
              <a:rPr lang="en-US" sz="1800" b="1" dirty="0" err="1" smtClean="0"/>
              <a:t>myositis</a:t>
            </a:r>
            <a:r>
              <a:rPr lang="en-US" sz="1800" b="1" dirty="0" smtClean="0"/>
              <a:t>, liver disease, &amp; sudden death in cattle, sheep, &amp; horses. </a:t>
            </a:r>
          </a:p>
          <a:p>
            <a:pPr algn="just" rtl="0"/>
            <a:r>
              <a:rPr lang="en-US" sz="1800" b="1" dirty="0" smtClean="0"/>
              <a:t>	Two toxins one hemolytic and one lethal are </a:t>
            </a:r>
            <a:r>
              <a:rPr lang="en-US" sz="1800" b="1" dirty="0" err="1" smtClean="0"/>
              <a:t>antigenically</a:t>
            </a:r>
            <a:r>
              <a:rPr lang="en-US" sz="1800" b="1" dirty="0" smtClean="0"/>
              <a:t> similar to </a:t>
            </a:r>
            <a:r>
              <a:rPr lang="en-US" sz="1800" b="1" i="1" dirty="0" smtClean="0"/>
              <a:t>Cl. </a:t>
            </a:r>
            <a:r>
              <a:rPr lang="en-US" sz="1800" b="1" i="1" dirty="0" err="1" smtClean="0"/>
              <a:t>difficile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toxin A &amp; B respectively. </a:t>
            </a:r>
          </a:p>
          <a:p>
            <a:pPr algn="just" rtl="0"/>
            <a:endParaRPr lang="en-US" sz="1800" dirty="0" smtClean="0"/>
          </a:p>
          <a:p>
            <a:pPr algn="just" rtl="0"/>
            <a:r>
              <a:rPr lang="en-US" sz="2000" i="1" dirty="0" smtClean="0"/>
              <a:t>	</a:t>
            </a:r>
            <a:r>
              <a:rPr lang="en-US" sz="1800" b="1" i="1" dirty="0" smtClean="0"/>
              <a:t>Cl. </a:t>
            </a:r>
            <a:r>
              <a:rPr lang="en-US" sz="1800" b="1" i="1" dirty="0" err="1" smtClean="0"/>
              <a:t>Piliform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is the </a:t>
            </a:r>
            <a:r>
              <a:rPr lang="en-US" sz="1800" b="1" dirty="0" err="1" smtClean="0"/>
              <a:t>aetiological</a:t>
            </a:r>
            <a:r>
              <a:rPr lang="en-US" sz="1800" b="1" dirty="0" smtClean="0"/>
              <a:t> agent of </a:t>
            </a:r>
            <a:r>
              <a:rPr lang="en-US" sz="1800" b="1" dirty="0" err="1" smtClean="0"/>
              <a:t>Tyzzer’s</a:t>
            </a:r>
            <a:r>
              <a:rPr lang="en-US" sz="1800" b="1" dirty="0" smtClean="0"/>
              <a:t> disease, which is typically characterized by severe diarrhea &amp; high mortality. It occurs epizootically in many laboratory and domestic animals. The disease in foals usually occurs before 5 weeks of age. Immunodeficiency may play a role in susceptibility. The </a:t>
            </a:r>
            <a:r>
              <a:rPr lang="en-US" sz="1800" b="1" dirty="0" err="1" smtClean="0"/>
              <a:t>clinicopathological</a:t>
            </a:r>
            <a:r>
              <a:rPr lang="en-US" sz="1800" b="1" dirty="0" smtClean="0"/>
              <a:t> abnormalities include </a:t>
            </a:r>
            <a:r>
              <a:rPr lang="en-US" sz="1800" b="1" dirty="0" err="1" smtClean="0"/>
              <a:t>leukopenia</a:t>
            </a:r>
            <a:r>
              <a:rPr lang="en-US" sz="1800" b="1" dirty="0" smtClean="0"/>
              <a:t>, metabolic acidosis &amp; hypoglycemia.</a:t>
            </a:r>
          </a:p>
          <a:p>
            <a:pPr algn="just" rtl="0"/>
            <a:r>
              <a:rPr lang="en-US" sz="1800" b="1" dirty="0" smtClean="0"/>
              <a:t>In dogs, the infection is typically seen in very young pups with widely disseminated lesions including </a:t>
            </a:r>
            <a:r>
              <a:rPr lang="en-US" sz="1800" b="1" dirty="0" err="1" smtClean="0"/>
              <a:t>hepatitis,myocarditis</a:t>
            </a:r>
            <a:r>
              <a:rPr lang="en-US" sz="1800" b="1" dirty="0" smtClean="0"/>
              <a:t> &amp; </a:t>
            </a:r>
            <a:r>
              <a:rPr lang="en-US" sz="1800" b="1" dirty="0" err="1" smtClean="0"/>
              <a:t>enterocolitis</a:t>
            </a:r>
            <a:r>
              <a:rPr lang="en-US" sz="1800" b="1" dirty="0" smtClean="0"/>
              <a:t>.</a:t>
            </a:r>
          </a:p>
          <a:p>
            <a:pPr algn="l" rtl="0"/>
            <a:endParaRPr lang="ar-IQ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8" y="273050"/>
            <a:ext cx="3000396" cy="208438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smtClean="0"/>
              <a:t>Cl. </a:t>
            </a:r>
            <a:r>
              <a:rPr lang="en-US" sz="3200" i="1" dirty="0" err="1" smtClean="0"/>
              <a:t>Spiroforme</a:t>
            </a:r>
            <a:r>
              <a:rPr lang="en-US" sz="3200" i="1" dirty="0" smtClean="0"/>
              <a:t> </a:t>
            </a:r>
            <a:br>
              <a:rPr lang="en-US" sz="3200" i="1" dirty="0" smtClean="0"/>
            </a:br>
            <a:r>
              <a:rPr lang="en-US" sz="3200" dirty="0" smtClean="0"/>
              <a:t>&amp;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Cl. </a:t>
            </a:r>
            <a:r>
              <a:rPr lang="en-US" sz="3200" i="1" dirty="0" err="1" smtClean="0"/>
              <a:t>colinum</a:t>
            </a:r>
            <a:endParaRPr lang="ar-IQ" sz="3200" i="1" dirty="0"/>
          </a:p>
        </p:txBody>
      </p:sp>
      <p:pic>
        <p:nvPicPr>
          <p:cNvPr id="5" name="Content Placeholder 4" descr="fin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643571" y="2500306"/>
            <a:ext cx="3286148" cy="35719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5043494" cy="5840435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1800" dirty="0" smtClean="0"/>
              <a:t>	</a:t>
            </a:r>
            <a:r>
              <a:rPr lang="en-US" sz="1800" b="1" i="1" dirty="0" smtClean="0"/>
              <a:t>Cl. </a:t>
            </a:r>
            <a:r>
              <a:rPr lang="en-US" sz="1800" b="1" i="1" dirty="0" err="1" smtClean="0"/>
              <a:t>Spiroforme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causes </a:t>
            </a:r>
            <a:r>
              <a:rPr lang="en-US" sz="1800" b="1" dirty="0" err="1" smtClean="0"/>
              <a:t>enterotoxemia</a:t>
            </a:r>
            <a:r>
              <a:rPr lang="en-US" sz="1800" b="1" dirty="0" smtClean="0"/>
              <a:t> of rabbits &amp; other laboratory rodents.  It is apparently not found in the rabbit bowel, but it is acquired from the environment. Poor hygiene &amp; diet have a prominent influence on the development of the disease. Weaning or antibiotics treatment disrupt </a:t>
            </a:r>
            <a:r>
              <a:rPr lang="en-US" sz="1800" b="1" dirty="0" err="1" smtClean="0"/>
              <a:t>cecal</a:t>
            </a:r>
            <a:r>
              <a:rPr lang="en-US" sz="1800" b="1" dirty="0" smtClean="0"/>
              <a:t> flora providing conditions under which diarrhea develop.</a:t>
            </a:r>
          </a:p>
          <a:p>
            <a:pPr algn="just" rtl="0"/>
            <a:endParaRPr lang="en-US" sz="1800" b="1" dirty="0" smtClean="0"/>
          </a:p>
          <a:p>
            <a:pPr algn="just" rtl="0"/>
            <a:r>
              <a:rPr lang="en-US" sz="1800" b="1" dirty="0" smtClean="0"/>
              <a:t>	</a:t>
            </a:r>
            <a:r>
              <a:rPr lang="en-US" sz="1800" b="1" i="1" dirty="0" smtClean="0"/>
              <a:t>Cl. </a:t>
            </a:r>
            <a:r>
              <a:rPr lang="en-US" sz="1800" b="1" i="1" dirty="0" err="1" smtClean="0"/>
              <a:t>Colinum</a:t>
            </a:r>
            <a:r>
              <a:rPr lang="en-US" sz="1800" b="1" i="1" dirty="0" smtClean="0"/>
              <a:t> </a:t>
            </a:r>
            <a:r>
              <a:rPr lang="en-US" sz="1800" b="1" dirty="0" smtClean="0"/>
              <a:t>causes ulcerative enteritis of chickens &amp; other </a:t>
            </a:r>
            <a:r>
              <a:rPr lang="en-US" sz="1800" b="1" dirty="0" smtClean="0"/>
              <a:t>wild &amp; </a:t>
            </a:r>
            <a:r>
              <a:rPr lang="en-US" sz="1800" b="1" dirty="0" smtClean="0"/>
              <a:t>domestic fowl including turkeys.  The condition is characterized by sudden onset and rapidly increasing mortality in a flock. Birds younger than 3 months of age are most commonly affected. The disease follow rapid &amp; fatal clinical course. After establishing in the intestine causes duodenal hemorrhagic enteritis, </a:t>
            </a:r>
            <a:r>
              <a:rPr lang="en-US" sz="1800" b="1" dirty="0" err="1" smtClean="0"/>
              <a:t>cecal</a:t>
            </a:r>
            <a:r>
              <a:rPr lang="en-US" sz="1800" b="1" dirty="0" smtClean="0"/>
              <a:t> necrosis &amp; ulceration, bowel perforation may occurs followed by peritonitis. The average mortality in chickens is 10-30%, but may reach 100%.</a:t>
            </a:r>
            <a:endParaRPr lang="ar-IQ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0" y="273050"/>
            <a:ext cx="2928958" cy="2012942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smtClean="0"/>
              <a:t>Cl. </a:t>
            </a:r>
            <a:r>
              <a:rPr lang="en-US" sz="3200" i="1" dirty="0" err="1" smtClean="0"/>
              <a:t>Perfringens</a:t>
            </a:r>
            <a:r>
              <a:rPr lang="en-US" sz="3200" i="1" dirty="0" smtClean="0"/>
              <a:t> </a:t>
            </a:r>
            <a:r>
              <a:rPr lang="en-US" sz="3200" dirty="0" smtClean="0"/>
              <a:t>type A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l-GR" sz="3200" dirty="0" smtClean="0"/>
              <a:t>α</a:t>
            </a:r>
            <a:r>
              <a:rPr lang="en-US" sz="3200" dirty="0" smtClean="0"/>
              <a:t> toxin)</a:t>
            </a:r>
            <a:endParaRPr lang="ar-IQ" sz="3200" dirty="0"/>
          </a:p>
        </p:txBody>
      </p:sp>
      <p:pic>
        <p:nvPicPr>
          <p:cNvPr id="5" name="Content Placeholder 4" descr="chickendisease0403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73775" y="3944938"/>
            <a:ext cx="2540000" cy="24844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5500726" cy="6429420"/>
          </a:xfrm>
        </p:spPr>
        <p:txBody>
          <a:bodyPr>
            <a:normAutofit/>
          </a:bodyPr>
          <a:lstStyle/>
          <a:p>
            <a:pPr algn="just" rtl="0"/>
            <a:r>
              <a:rPr lang="en-US" sz="2000" b="1" dirty="0" smtClean="0"/>
              <a:t>Enteric disease in ruminants remains a diagnostic &amp; management problem. Lamb </a:t>
            </a:r>
            <a:r>
              <a:rPr lang="en-US" sz="2000" b="1" dirty="0" err="1" smtClean="0"/>
              <a:t>enterotoxemia</a:t>
            </a:r>
            <a:r>
              <a:rPr lang="en-US" sz="2000" b="1" dirty="0" smtClean="0"/>
              <a:t> (yellow lamb disease), the affected animals exhibit depression, anemia, </a:t>
            </a:r>
            <a:r>
              <a:rPr lang="en-US" sz="2000" b="1" dirty="0" err="1" smtClean="0"/>
              <a:t>icterus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hemoglobinuria</a:t>
            </a:r>
            <a:r>
              <a:rPr lang="en-US" sz="2000" b="1" dirty="0" smtClean="0"/>
              <a:t> &amp; dying after a clinical course of 6-12 hrs. Type A associated disease is much more common in beef &amp; dairy calves. Infection maybe originated from ingestion of contaminated colostrum. Gross lesion  consist typically of hemorrhagic gastroenteritis. Anaerobic culture usually results in heavy growth of </a:t>
            </a:r>
            <a:r>
              <a:rPr lang="en-US" sz="2000" b="1" i="1" dirty="0" smtClean="0"/>
              <a:t>Cl. </a:t>
            </a:r>
            <a:r>
              <a:rPr lang="en-US" sz="2000" b="1" i="1" dirty="0" err="1" smtClean="0"/>
              <a:t>Perfringens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from </a:t>
            </a:r>
            <a:r>
              <a:rPr lang="en-US" sz="2000" b="1" dirty="0" err="1" smtClean="0"/>
              <a:t>abomasum</a:t>
            </a:r>
            <a:r>
              <a:rPr lang="en-US" sz="2000" b="1" dirty="0" smtClean="0"/>
              <a:t> &amp; small intestine.</a:t>
            </a:r>
          </a:p>
          <a:p>
            <a:pPr algn="just" rtl="0"/>
            <a:r>
              <a:rPr lang="en-US" sz="2000" b="1" dirty="0" smtClean="0"/>
              <a:t>Necrotic enteritis in domestic poultry is </a:t>
            </a:r>
            <a:r>
              <a:rPr lang="en-US" sz="2000" b="1" dirty="0" smtClean="0"/>
              <a:t>usually </a:t>
            </a:r>
            <a:r>
              <a:rPr lang="en-US" sz="2000" b="1" dirty="0" smtClean="0"/>
              <a:t>caused by </a:t>
            </a:r>
            <a:r>
              <a:rPr lang="en-US" sz="2000" b="1" i="1" dirty="0" smtClean="0"/>
              <a:t>Cl. </a:t>
            </a:r>
            <a:r>
              <a:rPr lang="en-US" sz="2000" b="1" i="1" dirty="0" err="1" smtClean="0"/>
              <a:t>Perfringens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type A or type C. Mild form of  necrotic enteritis result in poor feed, depression, anorexia, &amp; diarrhea.</a:t>
            </a:r>
          </a:p>
          <a:p>
            <a:pPr algn="just" rtl="0"/>
            <a:r>
              <a:rPr lang="en-US" sz="2000" b="1" dirty="0" smtClean="0"/>
              <a:t>Neonatal foal may develop hemorrhagic diarrhea as result of </a:t>
            </a:r>
            <a:r>
              <a:rPr lang="en-US" sz="2000" b="1" i="1" dirty="0" smtClean="0"/>
              <a:t>Cl. </a:t>
            </a:r>
            <a:r>
              <a:rPr lang="en-US" sz="2000" b="1" i="1" dirty="0" err="1" smtClean="0"/>
              <a:t>perfringens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infection. Lesion include diffuse necrosis of the </a:t>
            </a:r>
            <a:r>
              <a:rPr lang="en-US" sz="2000" b="1" dirty="0" err="1" smtClean="0"/>
              <a:t>villi</a:t>
            </a:r>
            <a:r>
              <a:rPr lang="en-US" sz="2000" b="1" dirty="0" smtClean="0"/>
              <a:t>, hyperemia &amp; hemorrhage of intestinal wall.</a:t>
            </a:r>
            <a:endParaRPr lang="ar-IQ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ar-IQ" sz="2400" b="1" dirty="0" smtClean="0"/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Necrotic enteritis in domestic poultry &amp; Neonatal foal  hemorrhagic diarrhea </a:t>
            </a:r>
            <a:endParaRPr lang="ar-IQ" sz="2400" dirty="0">
              <a:solidFill>
                <a:srgbClr val="FFFF00"/>
              </a:solidFill>
            </a:endParaRPr>
          </a:p>
        </p:txBody>
      </p:sp>
      <p:pic>
        <p:nvPicPr>
          <p:cNvPr id="8" name="Content Placeholder 7" descr="1299_0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2739230"/>
            <a:ext cx="3538566" cy="3261537"/>
          </a:xfrm>
        </p:spPr>
      </p:pic>
      <p:pic>
        <p:nvPicPr>
          <p:cNvPr id="9" name="Content Placeholder 8" descr="orphan_foals1297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3438" y="2853530"/>
            <a:ext cx="3395662" cy="31472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929322" y="273050"/>
            <a:ext cx="2928958" cy="1798628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smtClean="0"/>
              <a:t>Cl. </a:t>
            </a:r>
            <a:r>
              <a:rPr lang="en-US" sz="3200" i="1" dirty="0" err="1" smtClean="0"/>
              <a:t>Perfringens</a:t>
            </a:r>
            <a:r>
              <a:rPr lang="en-US" sz="3200" i="1" dirty="0" smtClean="0"/>
              <a:t> </a:t>
            </a:r>
            <a:r>
              <a:rPr lang="en-US" sz="3200" dirty="0" smtClean="0"/>
              <a:t>type B</a:t>
            </a:r>
            <a:br>
              <a:rPr lang="en-US" sz="3200" dirty="0" smtClean="0"/>
            </a:br>
            <a:r>
              <a:rPr lang="en-US" sz="3200" dirty="0" smtClean="0"/>
              <a:t>β toxin</a:t>
            </a:r>
            <a:endParaRPr lang="ar-IQ" sz="3200" dirty="0"/>
          </a:p>
        </p:txBody>
      </p:sp>
      <p:pic>
        <p:nvPicPr>
          <p:cNvPr id="8" name="Content Placeholder 7" descr="1368749965_f2289a64d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72198" y="2786058"/>
            <a:ext cx="2714643" cy="285752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5429288" cy="6357982"/>
          </a:xfrm>
        </p:spPr>
        <p:txBody>
          <a:bodyPr>
            <a:noAutofit/>
          </a:bodyPr>
          <a:lstStyle/>
          <a:p>
            <a:pPr algn="just" rtl="0"/>
            <a:r>
              <a:rPr lang="en-US" sz="2400" b="1" dirty="0" smtClean="0"/>
              <a:t>Lamb dysentery typically develops after infection of neonates by the dam or from the environment.  Multiplication of type B in the gut results in </a:t>
            </a:r>
            <a:r>
              <a:rPr lang="en-US" sz="2400" b="1" dirty="0" err="1" smtClean="0"/>
              <a:t>enterotoxemia</a:t>
            </a:r>
            <a:r>
              <a:rPr lang="en-US" sz="2400" b="1" dirty="0" smtClean="0"/>
              <a:t>, accompanied by extensive hemorrhage &amp; ulceration of the small intestine.  Death is often sudden or may preceded by poor feeding, abdominal pain,   bloody diarrhea &amp; coma. The fatality rate may reach 100%. </a:t>
            </a:r>
          </a:p>
          <a:p>
            <a:pPr algn="just" rtl="0"/>
            <a:r>
              <a:rPr lang="en-US" sz="2400" b="1" dirty="0" smtClean="0"/>
              <a:t>Type B may also associated with hemorrhagic enteritis in goats, calves, &amp; foals.</a:t>
            </a:r>
            <a:endParaRPr lang="ar-IQ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9322" y="273050"/>
            <a:ext cx="3000396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2800" i="1" dirty="0" smtClean="0"/>
              <a:t>Cl. </a:t>
            </a:r>
            <a:r>
              <a:rPr lang="en-US" sz="2800" i="1" dirty="0" err="1" smtClean="0"/>
              <a:t>Perfringens</a:t>
            </a:r>
            <a:r>
              <a:rPr lang="en-US" sz="2800" i="1" dirty="0" smtClean="0"/>
              <a:t> </a:t>
            </a:r>
            <a:r>
              <a:rPr lang="en-US" sz="2800" dirty="0" smtClean="0"/>
              <a:t>type C</a:t>
            </a:r>
            <a:endParaRPr lang="ar-IQ" sz="2800" dirty="0"/>
          </a:p>
        </p:txBody>
      </p:sp>
      <p:pic>
        <p:nvPicPr>
          <p:cNvPr id="5" name="Content Placeholder 4" descr="enterotoxem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929322" y="2285993"/>
            <a:ext cx="3000396" cy="318235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5500726" cy="6286544"/>
          </a:xfrm>
        </p:spPr>
        <p:txBody>
          <a:bodyPr>
            <a:normAutofit/>
          </a:bodyPr>
          <a:lstStyle/>
          <a:p>
            <a:pPr algn="just" rtl="0"/>
            <a:r>
              <a:rPr lang="en-US" sz="2000" b="1" dirty="0" smtClean="0"/>
              <a:t>Newborn animals are typically most susceptible to infection by  </a:t>
            </a:r>
            <a:r>
              <a:rPr lang="en-US" sz="2000" b="1" i="1" dirty="0" smtClean="0"/>
              <a:t>Cl. </a:t>
            </a:r>
            <a:r>
              <a:rPr lang="en-US" sz="2000" b="1" i="1" dirty="0" err="1" smtClean="0"/>
              <a:t>Perfringens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type C, because of ready colonization of the gut in the absence of established normal intestinal flora. Alteration of intestinal flora by sudden dietary change may be a risk factor. Intestinal lesions are usually extensive &amp; severe, &amp; death occurs due to toxemia.</a:t>
            </a:r>
          </a:p>
          <a:p>
            <a:pPr algn="just" rtl="0"/>
            <a:r>
              <a:rPr lang="en-US" sz="2000" b="1" dirty="0" smtClean="0"/>
              <a:t>Infection of neonatal calves, lambs &amp; goats with type C causes hemorrhagic necrotic enteritis &amp; </a:t>
            </a:r>
            <a:r>
              <a:rPr lang="en-US" sz="2000" b="1" dirty="0" err="1" smtClean="0"/>
              <a:t>enterotoxemia</a:t>
            </a:r>
            <a:r>
              <a:rPr lang="en-US" sz="2000" b="1" dirty="0"/>
              <a:t> </a:t>
            </a:r>
            <a:r>
              <a:rPr lang="en-US" sz="2000" b="1" dirty="0" smtClean="0"/>
              <a:t>accompanied by nervous signs. Damage to the intestinal mucosa often by poor quality food precede multiplication of type C in </a:t>
            </a:r>
            <a:r>
              <a:rPr lang="en-US" sz="2000" b="1" dirty="0" err="1" smtClean="0"/>
              <a:t>abomasum</a:t>
            </a:r>
            <a:r>
              <a:rPr lang="en-US" sz="2000" b="1" dirty="0" smtClean="0"/>
              <a:t> &amp; small intestine. Mucosal necrosis &amp; toxemia result usually without dysentery or diarrhea.</a:t>
            </a:r>
          </a:p>
          <a:p>
            <a:pPr algn="just" rtl="0"/>
            <a:r>
              <a:rPr lang="en-US" sz="2000" b="1" i="1" dirty="0" smtClean="0"/>
              <a:t>Cl. </a:t>
            </a:r>
            <a:r>
              <a:rPr lang="en-US" sz="2000" b="1" i="1" dirty="0" err="1" smtClean="0"/>
              <a:t>Perfringens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type C is also a cause of foal disease characterized by hemorrhagic diarrhea &amp; dehydration. </a:t>
            </a:r>
            <a:endParaRPr lang="ar-IQ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0" y="273050"/>
            <a:ext cx="2857520" cy="172719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2800" i="1" dirty="0" smtClean="0"/>
              <a:t>Cl. </a:t>
            </a:r>
            <a:r>
              <a:rPr lang="en-US" sz="2800" i="1" dirty="0" err="1" smtClean="0"/>
              <a:t>Perfringens</a:t>
            </a:r>
            <a:r>
              <a:rPr lang="en-US" sz="2800" i="1" dirty="0" smtClean="0"/>
              <a:t> </a:t>
            </a:r>
            <a:r>
              <a:rPr lang="en-US" sz="2800" dirty="0" smtClean="0"/>
              <a:t>type D &amp; E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0" y="3000372"/>
            <a:ext cx="2686040" cy="312579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5500726" cy="6286544"/>
          </a:xfrm>
        </p:spPr>
        <p:txBody>
          <a:bodyPr>
            <a:normAutofit/>
          </a:bodyPr>
          <a:lstStyle/>
          <a:p>
            <a:pPr algn="just" rtl="0"/>
            <a:r>
              <a:rPr lang="en-US" sz="2000" b="1" dirty="0" smtClean="0"/>
              <a:t>Type D causes </a:t>
            </a:r>
            <a:r>
              <a:rPr lang="en-US" sz="2000" b="1" dirty="0" err="1" smtClean="0"/>
              <a:t>enterotoxemia</a:t>
            </a:r>
            <a:r>
              <a:rPr lang="en-US" sz="2000" b="1" dirty="0" smtClean="0"/>
              <a:t> &amp; sudden death in sheep of all ages except neonates. It is common in suckling lambs 3-10 weeks old. Disease often follow upset of in the gut flora. Rapid multiplication of the organism &amp; production of </a:t>
            </a:r>
            <a:r>
              <a:rPr lang="el-GR" sz="2000" b="1" dirty="0" smtClean="0"/>
              <a:t>έ</a:t>
            </a:r>
            <a:r>
              <a:rPr lang="en-US" sz="2000" b="1" dirty="0" smtClean="0"/>
              <a:t>- toxin are favored by excess dietary starch in the small intestine. The effect of </a:t>
            </a:r>
            <a:r>
              <a:rPr lang="el-GR" sz="2000" b="1" dirty="0" smtClean="0"/>
              <a:t>έ</a:t>
            </a:r>
            <a:r>
              <a:rPr lang="en-US" sz="2000" b="1" dirty="0" smtClean="0"/>
              <a:t>- toxin on the CNS result in  sudden death. </a:t>
            </a:r>
          </a:p>
          <a:p>
            <a:pPr algn="just" rtl="0"/>
            <a:r>
              <a:rPr lang="en-US" sz="2000" b="1" dirty="0" err="1" smtClean="0"/>
              <a:t>Enterotoxemia</a:t>
            </a:r>
            <a:r>
              <a:rPr lang="en-US" sz="2000" b="1" dirty="0" smtClean="0"/>
              <a:t> in sucking calves is similar to disease in sheep.</a:t>
            </a:r>
          </a:p>
          <a:p>
            <a:pPr algn="just" rtl="0"/>
            <a:endParaRPr lang="en-US" sz="2000" b="1" dirty="0" smtClean="0"/>
          </a:p>
          <a:p>
            <a:pPr algn="just" rtl="0"/>
            <a:r>
              <a:rPr lang="en-US" sz="2000" b="1" dirty="0" smtClean="0"/>
              <a:t>Type E </a:t>
            </a:r>
            <a:r>
              <a:rPr lang="en-US" sz="2000" b="1" dirty="0" err="1" smtClean="0"/>
              <a:t>C</a:t>
            </a:r>
            <a:r>
              <a:rPr lang="en-US" sz="2000" b="1" i="1" dirty="0" err="1" smtClean="0"/>
              <a:t>l.perfringens</a:t>
            </a:r>
            <a:r>
              <a:rPr lang="en-US" sz="2000" b="1" dirty="0" smtClean="0"/>
              <a:t> has been associated with </a:t>
            </a:r>
            <a:r>
              <a:rPr lang="en-US" sz="2000" b="1" dirty="0" err="1" smtClean="0"/>
              <a:t>enterotoxemia</a:t>
            </a:r>
            <a:r>
              <a:rPr lang="en-US" sz="2000" b="1" dirty="0" smtClean="0"/>
              <a:t> in lambs, calves &amp; rabbits. Strains of type E are quite common in certain areas, accounting for 3-5% of enteritis in domestic animals, &amp; 50% of hemorrhagic enteritis in calves</a:t>
            </a:r>
            <a:endParaRPr lang="ar-IQ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600" b="1" dirty="0" smtClean="0"/>
              <a:t>Pathogenesis</a:t>
            </a:r>
            <a:endParaRPr lang="ar-IQ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None/>
            </a:pPr>
            <a:r>
              <a:rPr lang="en-US" sz="2000" b="1" dirty="0" smtClean="0"/>
              <a:t>More than 15 </a:t>
            </a:r>
            <a:r>
              <a:rPr lang="en-US" sz="2000" b="1" dirty="0" err="1" smtClean="0"/>
              <a:t>exotoxin</a:t>
            </a:r>
            <a:r>
              <a:rPr lang="en-US" sz="2000" b="1" dirty="0" smtClean="0"/>
              <a:t> of </a:t>
            </a:r>
            <a:r>
              <a:rPr lang="en-US" sz="2000" b="1" i="1" dirty="0" smtClean="0"/>
              <a:t>Cl. </a:t>
            </a:r>
            <a:r>
              <a:rPr lang="en-US" sz="2000" b="1" i="1" dirty="0" err="1" smtClean="0"/>
              <a:t>perfringens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have been described. </a:t>
            </a:r>
            <a:r>
              <a:rPr lang="el-GR" sz="2000" b="1" dirty="0" smtClean="0"/>
              <a:t>α</a:t>
            </a:r>
            <a:r>
              <a:rPr lang="en-US" sz="2000" b="1" dirty="0" smtClean="0"/>
              <a:t>-toxin is a </a:t>
            </a:r>
            <a:r>
              <a:rPr lang="en-US" sz="2000" b="1" dirty="0" err="1" smtClean="0"/>
              <a:t>multifunftional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phospholipase</a:t>
            </a:r>
            <a:r>
              <a:rPr lang="en-US" sz="2000" b="1" dirty="0" smtClean="0"/>
              <a:t> produced by all animal isolates. Hydrolysis of cell membrane </a:t>
            </a:r>
            <a:r>
              <a:rPr lang="en-US" sz="2000" b="1" dirty="0" err="1" smtClean="0"/>
              <a:t>phospholipid</a:t>
            </a:r>
            <a:r>
              <a:rPr lang="en-US" sz="2000" b="1" dirty="0" smtClean="0"/>
              <a:t> by the </a:t>
            </a:r>
            <a:r>
              <a:rPr lang="el-GR" sz="2000" b="1" dirty="0" smtClean="0"/>
              <a:t>α</a:t>
            </a:r>
            <a:r>
              <a:rPr lang="en-US" sz="2000" b="1" dirty="0" smtClean="0"/>
              <a:t>- toxin causes </a:t>
            </a:r>
            <a:r>
              <a:rPr lang="en-US" sz="2000" b="1" dirty="0" err="1" smtClean="0"/>
              <a:t>lysis</a:t>
            </a:r>
            <a:r>
              <a:rPr lang="en-US" sz="2000" b="1" dirty="0" smtClean="0"/>
              <a:t> and other effects resulting in </a:t>
            </a:r>
            <a:r>
              <a:rPr lang="en-US" sz="2000" b="1" dirty="0" err="1" smtClean="0"/>
              <a:t>hemolysis</a:t>
            </a:r>
            <a:r>
              <a:rPr lang="en-US" sz="2000" b="1" dirty="0" smtClean="0"/>
              <a:t>, necrosis and lethality.</a:t>
            </a:r>
          </a:p>
          <a:p>
            <a:pPr algn="just" rtl="0">
              <a:buNone/>
            </a:pPr>
            <a:r>
              <a:rPr lang="el-GR" sz="2000" b="1" dirty="0" smtClean="0"/>
              <a:t>Β</a:t>
            </a:r>
            <a:r>
              <a:rPr lang="en-US" sz="2000" b="1" dirty="0" smtClean="0"/>
              <a:t>- toxin is responsible for mucosal necrosis &amp; CNS signs. Widespread, progressive mucosal necrosis follow by bacterial invasion, multiplication and toxin production &amp; epithelial cell damage &amp; desquamation.</a:t>
            </a:r>
          </a:p>
          <a:p>
            <a:pPr algn="just" rtl="0">
              <a:buNone/>
            </a:pPr>
            <a:r>
              <a:rPr lang="el-GR" sz="2000" b="1" dirty="0" smtClean="0"/>
              <a:t>Ε</a:t>
            </a:r>
            <a:r>
              <a:rPr lang="en-US" sz="2000" b="1" dirty="0" smtClean="0"/>
              <a:t>- </a:t>
            </a:r>
            <a:r>
              <a:rPr lang="en-US" sz="2000" b="1" dirty="0" err="1" smtClean="0"/>
              <a:t>protopxin</a:t>
            </a:r>
            <a:r>
              <a:rPr lang="en-US" sz="2000" b="1" dirty="0" smtClean="0"/>
              <a:t> is converted to the grater than 1000 folds more toxic E toxin. High concentration of the toxin increases the </a:t>
            </a:r>
            <a:r>
              <a:rPr lang="en-US" sz="2000" b="1" dirty="0" smtClean="0"/>
              <a:t>permeability, </a:t>
            </a:r>
            <a:r>
              <a:rPr lang="en-US" sz="2000" b="1" dirty="0" smtClean="0"/>
              <a:t>with subsequent </a:t>
            </a:r>
            <a:r>
              <a:rPr lang="en-US" sz="2000" b="1" dirty="0" smtClean="0"/>
              <a:t>absorption </a:t>
            </a:r>
            <a:r>
              <a:rPr lang="en-US" sz="2000" b="1" dirty="0" smtClean="0"/>
              <a:t>into circulation. Foci of </a:t>
            </a:r>
            <a:r>
              <a:rPr lang="en-US" sz="2000" b="1" dirty="0" err="1" smtClean="0"/>
              <a:t>liquefative</a:t>
            </a:r>
            <a:r>
              <a:rPr lang="en-US" sz="2000" b="1" dirty="0" smtClean="0"/>
              <a:t> necrosis, </a:t>
            </a:r>
            <a:r>
              <a:rPr lang="en-US" sz="2000" b="1" dirty="0" err="1" smtClean="0"/>
              <a:t>perivascular</a:t>
            </a:r>
            <a:r>
              <a:rPr lang="en-US" sz="2000" b="1" dirty="0" smtClean="0"/>
              <a:t> edema &amp; hemorrhage occur in CNS, especially in the </a:t>
            </a:r>
            <a:r>
              <a:rPr lang="en-US" sz="2000" b="1" dirty="0" err="1" smtClean="0"/>
              <a:t>meninges</a:t>
            </a:r>
            <a:r>
              <a:rPr lang="en-US" sz="2000" b="1" dirty="0" smtClean="0"/>
              <a:t>.</a:t>
            </a:r>
          </a:p>
          <a:p>
            <a:pPr algn="just" rtl="0">
              <a:buNone/>
            </a:pPr>
            <a:endParaRPr lang="ar-IQ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86446" y="273050"/>
            <a:ext cx="2928958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smtClean="0">
                <a:solidFill>
                  <a:srgbClr val="00B0F0"/>
                </a:solidFill>
              </a:rPr>
              <a:t>Cl. </a:t>
            </a:r>
            <a:r>
              <a:rPr lang="en-US" sz="3200" i="1" dirty="0" err="1" smtClean="0">
                <a:solidFill>
                  <a:srgbClr val="00B0F0"/>
                </a:solidFill>
              </a:rPr>
              <a:t>difficile</a:t>
            </a:r>
            <a:endParaRPr lang="ar-IQ" sz="3200" i="1" dirty="0">
              <a:solidFill>
                <a:srgbClr val="00B0F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5429288" cy="6143668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1800" b="1" dirty="0" smtClean="0"/>
              <a:t>	</a:t>
            </a:r>
            <a:r>
              <a:rPr lang="en-US" sz="1800" b="1" dirty="0" err="1" smtClean="0">
                <a:solidFill>
                  <a:srgbClr val="00B0F0"/>
                </a:solidFill>
              </a:rPr>
              <a:t>Pseudomembranous</a:t>
            </a:r>
            <a:r>
              <a:rPr lang="en-US" sz="1800" b="1" dirty="0" smtClean="0">
                <a:solidFill>
                  <a:srgbClr val="00B0F0"/>
                </a:solidFill>
              </a:rPr>
              <a:t> colitis in humans follows overgrowth of the large intestine by </a:t>
            </a:r>
            <a:r>
              <a:rPr lang="en-US" sz="1800" b="1" i="1" dirty="0" smtClean="0">
                <a:solidFill>
                  <a:srgbClr val="00B0F0"/>
                </a:solidFill>
              </a:rPr>
              <a:t>Cl.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difficile</a:t>
            </a:r>
            <a:r>
              <a:rPr lang="en-US" sz="1800" b="1" dirty="0" smtClean="0">
                <a:solidFill>
                  <a:srgbClr val="00B0F0"/>
                </a:solidFill>
              </a:rPr>
              <a:t>, usually after bowel flora are upset by antimicrobial therapy or other circumstances.</a:t>
            </a:r>
          </a:p>
          <a:p>
            <a:pPr algn="just" rtl="0"/>
            <a:r>
              <a:rPr lang="en-US" sz="1800" b="1" i="1" dirty="0" smtClean="0">
                <a:solidFill>
                  <a:srgbClr val="00B0F0"/>
                </a:solidFill>
              </a:rPr>
              <a:t>	Cl.difficile</a:t>
            </a:r>
            <a:r>
              <a:rPr lang="en-US" sz="1800" b="1" dirty="0" smtClean="0">
                <a:solidFill>
                  <a:srgbClr val="00B0F0"/>
                </a:solidFill>
              </a:rPr>
              <a:t> induced disease also occurs in a variety of domestic &amp; wild animals including adult horses, foals &amp; swine. Occurrence of </a:t>
            </a:r>
            <a:r>
              <a:rPr lang="en-US" sz="1800" b="1" i="1" dirty="0" smtClean="0">
                <a:solidFill>
                  <a:srgbClr val="00B0F0"/>
                </a:solidFill>
              </a:rPr>
              <a:t>Cl.difficile</a:t>
            </a:r>
            <a:r>
              <a:rPr lang="en-US" sz="1800" b="1" dirty="0" smtClean="0">
                <a:solidFill>
                  <a:srgbClr val="00B0F0"/>
                </a:solidFill>
              </a:rPr>
              <a:t> induced disease (CDAD) without prior antimicrobial therapy suggest that antibiotic depression of normal flora is not the only circumstances that allows establishment of </a:t>
            </a:r>
            <a:r>
              <a:rPr lang="en-US" sz="1800" b="1" i="1" dirty="0" smtClean="0">
                <a:solidFill>
                  <a:srgbClr val="00B0F0"/>
                </a:solidFill>
              </a:rPr>
              <a:t>Cl.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difficile</a:t>
            </a:r>
            <a:r>
              <a:rPr lang="en-US" sz="1800" b="1" i="1" dirty="0" smtClean="0">
                <a:solidFill>
                  <a:srgbClr val="00B0F0"/>
                </a:solidFill>
              </a:rPr>
              <a:t> </a:t>
            </a:r>
            <a:r>
              <a:rPr lang="en-US" sz="1800" b="1" dirty="0" smtClean="0">
                <a:solidFill>
                  <a:srgbClr val="00B0F0"/>
                </a:solidFill>
              </a:rPr>
              <a:t>in the bowel.</a:t>
            </a:r>
          </a:p>
          <a:p>
            <a:pPr algn="just" rtl="0"/>
            <a:r>
              <a:rPr lang="en-US" sz="1800" b="1" dirty="0" smtClean="0">
                <a:solidFill>
                  <a:srgbClr val="00B0F0"/>
                </a:solidFill>
              </a:rPr>
              <a:t>	In horses, the organism is important as a cause of both diarrhea &amp; fatal necrotizing </a:t>
            </a:r>
            <a:r>
              <a:rPr lang="en-US" sz="1800" b="1" dirty="0" err="1" smtClean="0">
                <a:solidFill>
                  <a:srgbClr val="00B0F0"/>
                </a:solidFill>
              </a:rPr>
              <a:t>enterocolitis</a:t>
            </a:r>
            <a:r>
              <a:rPr lang="en-US" sz="1800" b="1" dirty="0" smtClean="0">
                <a:solidFill>
                  <a:srgbClr val="00B0F0"/>
                </a:solidFill>
              </a:rPr>
              <a:t>, affected foals are usually neonates &amp; typically display severe hemorrhagic necrotizing </a:t>
            </a:r>
            <a:r>
              <a:rPr lang="en-US" sz="1800" b="1" dirty="0" err="1" smtClean="0">
                <a:solidFill>
                  <a:srgbClr val="00B0F0"/>
                </a:solidFill>
              </a:rPr>
              <a:t>enterocolitis</a:t>
            </a:r>
            <a:r>
              <a:rPr lang="en-US" sz="1800" b="1" dirty="0" smtClean="0">
                <a:solidFill>
                  <a:srgbClr val="00B0F0"/>
                </a:solidFill>
              </a:rPr>
              <a:t>, with colic, weakness, profuse  watery diarrhea &amp; dehydration. Onset of clinical signs is usually followed by death in 24 hrs. </a:t>
            </a:r>
          </a:p>
          <a:p>
            <a:pPr algn="just" rtl="0"/>
            <a:r>
              <a:rPr lang="en-US" sz="1800" b="1" dirty="0" smtClean="0">
                <a:solidFill>
                  <a:srgbClr val="00B0F0"/>
                </a:solidFill>
              </a:rPr>
              <a:t>	Virulence attribute may include </a:t>
            </a:r>
            <a:r>
              <a:rPr lang="en-US" sz="1800" b="1" dirty="0" err="1" smtClean="0">
                <a:solidFill>
                  <a:srgbClr val="00B0F0"/>
                </a:solidFill>
              </a:rPr>
              <a:t>pilli</a:t>
            </a:r>
            <a:r>
              <a:rPr lang="en-US" sz="1800" b="1" dirty="0" smtClean="0">
                <a:solidFill>
                  <a:srgbClr val="00B0F0"/>
                </a:solidFill>
              </a:rPr>
              <a:t>, capsule, &amp; </a:t>
            </a:r>
            <a:r>
              <a:rPr lang="en-US" sz="1800" b="1" dirty="0" err="1" smtClean="0">
                <a:solidFill>
                  <a:srgbClr val="00B0F0"/>
                </a:solidFill>
              </a:rPr>
              <a:t>degradative</a:t>
            </a:r>
            <a:r>
              <a:rPr lang="en-US" sz="1800" b="1" dirty="0" smtClean="0">
                <a:solidFill>
                  <a:srgbClr val="00B0F0"/>
                </a:solidFill>
              </a:rPr>
              <a:t> enzymes, but production of toxins is essential. Toxin A is an </a:t>
            </a:r>
            <a:r>
              <a:rPr lang="en-US" sz="1800" b="1" dirty="0" err="1" smtClean="0">
                <a:solidFill>
                  <a:srgbClr val="00B0F0"/>
                </a:solidFill>
              </a:rPr>
              <a:t>enterotoxin</a:t>
            </a:r>
            <a:r>
              <a:rPr lang="en-US" sz="1800" b="1" dirty="0" smtClean="0">
                <a:solidFill>
                  <a:srgbClr val="00B0F0"/>
                </a:solidFill>
              </a:rPr>
              <a:t>, causes fluid accumulation in the gut. Toxin B, a </a:t>
            </a:r>
            <a:r>
              <a:rPr lang="en-US" sz="1800" b="1" dirty="0" err="1" smtClean="0">
                <a:solidFill>
                  <a:srgbClr val="00B0F0"/>
                </a:solidFill>
              </a:rPr>
              <a:t>cytotoxin</a:t>
            </a:r>
            <a:r>
              <a:rPr lang="en-US" sz="1800" b="1" dirty="0" smtClean="0"/>
              <a:t>.</a:t>
            </a:r>
            <a:endParaRPr lang="ar-IQ" sz="1800" b="1" dirty="0"/>
          </a:p>
        </p:txBody>
      </p:sp>
      <p:pic>
        <p:nvPicPr>
          <p:cNvPr id="9" name="Content Placeholder 8" descr="nfC_difficile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57884" y="2857496"/>
            <a:ext cx="2928958" cy="291227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Necrotizing colitis &amp; </a:t>
            </a:r>
            <a:r>
              <a:rPr lang="en-US" sz="3200" b="1" dirty="0" err="1" smtClean="0"/>
              <a:t>pseudomembranous</a:t>
            </a:r>
            <a:r>
              <a:rPr lang="en-US" sz="3200" b="1" dirty="0" smtClean="0"/>
              <a:t> colitis</a:t>
            </a:r>
            <a:endParaRPr lang="ar-IQ" sz="3200" b="1" dirty="0"/>
          </a:p>
        </p:txBody>
      </p:sp>
      <p:pic>
        <p:nvPicPr>
          <p:cNvPr id="8" name="Content Placeholder 7" descr="antibioticassociatedfig1_larg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85926"/>
            <a:ext cx="3857652" cy="4286280"/>
          </a:xfrm>
        </p:spPr>
      </p:pic>
      <p:pic>
        <p:nvPicPr>
          <p:cNvPr id="9" name="Content Placeholder 8" descr="169972-186458-353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88858"/>
            <a:ext cx="4038600" cy="435478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790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Enteric &amp; enterotoxemic clostridia</vt:lpstr>
      <vt:lpstr>Cl. Perfringens type A (α toxin)</vt:lpstr>
      <vt:lpstr> Necrotic enteritis in domestic poultry &amp; Neonatal foal  hemorrhagic diarrhea </vt:lpstr>
      <vt:lpstr>Cl. Perfringens type B β toxin</vt:lpstr>
      <vt:lpstr>Cl. Perfringens type C</vt:lpstr>
      <vt:lpstr>Cl. Perfringens type D &amp; E</vt:lpstr>
      <vt:lpstr>Pathogenesis</vt:lpstr>
      <vt:lpstr>Cl. difficile</vt:lpstr>
      <vt:lpstr>Necrotizing colitis &amp; pseudomembranous colitis</vt:lpstr>
      <vt:lpstr>Cl.difficile</vt:lpstr>
      <vt:lpstr>Cl. Sordellii &amp; Cl. piliform</vt:lpstr>
      <vt:lpstr>Cl. Spiroforme  &amp;  Cl. colinum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ENTERIC CLOSTRIDIA</dc:title>
  <dc:creator>dr1</dc:creator>
  <cp:lastModifiedBy>ahmed</cp:lastModifiedBy>
  <cp:revision>50</cp:revision>
  <dcterms:created xsi:type="dcterms:W3CDTF">2010-12-21T14:09:42Z</dcterms:created>
  <dcterms:modified xsi:type="dcterms:W3CDTF">2011-05-27T20:47:09Z</dcterms:modified>
</cp:coreProperties>
</file>